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Josefin Sans"/>
      <p:regular r:id="rId33"/>
      <p:bold r:id="rId34"/>
      <p:italic r:id="rId35"/>
      <p:boldItalic r:id="rId36"/>
    </p:embeddedFont>
    <p:embeddedFont>
      <p:font typeface="Josefin Sans SemiBold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SemiBold-boldItalic.fntdata"/><Relationship Id="rId20" Type="http://schemas.openxmlformats.org/officeDocument/2006/relationships/slide" Target="slides/slide16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8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JosefinSans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JosefinSans-italic.fntdata"/><Relationship Id="rId12" Type="http://schemas.openxmlformats.org/officeDocument/2006/relationships/slide" Target="slides/slide8.xml"/><Relationship Id="rId34" Type="http://schemas.openxmlformats.org/officeDocument/2006/relationships/font" Target="fonts/JosefinSans-bold.fntdata"/><Relationship Id="rId15" Type="http://schemas.openxmlformats.org/officeDocument/2006/relationships/slide" Target="slides/slide11.xml"/><Relationship Id="rId37" Type="http://schemas.openxmlformats.org/officeDocument/2006/relationships/font" Target="fonts/JosefinSansSemiBold-regular.fntdata"/><Relationship Id="rId14" Type="http://schemas.openxmlformats.org/officeDocument/2006/relationships/slide" Target="slides/slide10.xml"/><Relationship Id="rId36" Type="http://schemas.openxmlformats.org/officeDocument/2006/relationships/font" Target="fonts/JosefinSans-boldItalic.fntdata"/><Relationship Id="rId17" Type="http://schemas.openxmlformats.org/officeDocument/2006/relationships/slide" Target="slides/slide13.xml"/><Relationship Id="rId39" Type="http://schemas.openxmlformats.org/officeDocument/2006/relationships/font" Target="fonts/JosefinSansSemiBold-italic.fntdata"/><Relationship Id="rId16" Type="http://schemas.openxmlformats.org/officeDocument/2006/relationships/slide" Target="slides/slide12.xml"/><Relationship Id="rId38" Type="http://schemas.openxmlformats.org/officeDocument/2006/relationships/font" Target="fonts/JosefinSansSemiBo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png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.png"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jp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7.jp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/>
        </p:nvSpPr>
        <p:spPr>
          <a:xfrm>
            <a:off x="717168" y="2301934"/>
            <a:ext cx="1075764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Centro de Electricidad Electrónica y Telecomunicaciones-CEET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717167" y="4056260"/>
            <a:ext cx="10757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FE6F00"/>
                </a:solidFill>
                <a:latin typeface="Calibri"/>
                <a:ea typeface="Calibri"/>
                <a:cs typeface="Calibri"/>
                <a:sym typeface="Calibri"/>
              </a:rPr>
              <a:t>Reglamento al aprendiz </a:t>
            </a:r>
            <a:r>
              <a:rPr b="1" i="0" lang="es-CO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Acuerdo  N° 00007 de 2012</a:t>
            </a:r>
            <a:endParaRPr b="1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44966" y="1343387"/>
            <a:ext cx="3584198" cy="451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0482" y="1104441"/>
            <a:ext cx="1263668" cy="1254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5"/>
          <p:cNvSpPr txBox="1"/>
          <p:nvPr/>
        </p:nvSpPr>
        <p:spPr>
          <a:xfrm>
            <a:off x="5381905" y="1343387"/>
            <a:ext cx="371440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</a:t>
            </a:r>
            <a:r>
              <a:rPr lang="es-CO" sz="2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eberes </a:t>
            </a:r>
            <a:r>
              <a:rPr lang="es-CO" sz="2400">
                <a:solidFill>
                  <a:srgbClr val="757070"/>
                </a:solidFill>
                <a:latin typeface="Josefin Sans"/>
                <a:ea typeface="Josefin Sans"/>
                <a:cs typeface="Josefin Sans"/>
                <a:sym typeface="Josefin Sans"/>
              </a:rPr>
              <a:t>del aprendiz </a:t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5812316" y="2597996"/>
            <a:ext cx="533471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Mantener orden y aseo, y responder por daños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Actuar con principios y valores de convivencia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Informar irregularidades que comprometan al SENA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Aseo personal y dirigirse a los demás con respeto, cultura y educación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Portar el Carné visible al interior de las instalaciones, uso uniforme decorosamente dentro y fuera del Centro de formación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Verificar condiciones del Contrato de Aprendizaje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 y acatar el Reglamento del aprendiz SENA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Suscribir el acta de compromiso en la matrícula*</a:t>
            </a:r>
            <a:endParaRPr/>
          </a:p>
        </p:txBody>
      </p:sp>
      <p:grpSp>
        <p:nvGrpSpPr>
          <p:cNvPr id="337" name="Google Shape;337;p25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38" name="Google Shape;338;p25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39" name="Google Shape;339;p25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0" name="Google Shape;340;p25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1" name="Google Shape;341;p25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2" name="Google Shape;342;p25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3" name="Google Shape;343;p25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4" name="Google Shape;344;p25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5" name="Google Shape;345;p25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6" name="Google Shape;346;p25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7" name="Google Shape;347;p25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48" name="Google Shape;348;p25"/>
          <p:cNvSpPr txBox="1"/>
          <p:nvPr/>
        </p:nvSpPr>
        <p:spPr>
          <a:xfrm>
            <a:off x="645897" y="279285"/>
            <a:ext cx="3714408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l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Josefin Sans"/>
              <a:buNone/>
            </a:pPr>
            <a:r>
              <a:rPr b="1" lang="es-CO" sz="2400">
                <a:solidFill>
                  <a:srgbClr val="ED7D31"/>
                </a:solidFill>
                <a:latin typeface="Josefin Sans"/>
                <a:ea typeface="Josefin Sans"/>
                <a:cs typeface="Josefin Sans"/>
                <a:sym typeface="Josefin Sans"/>
              </a:rPr>
              <a:t>Deberes del aprendiz</a:t>
            </a:r>
            <a:endParaRPr b="1" sz="2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350" name="Google Shape;35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7850" y="268126"/>
            <a:ext cx="894073" cy="89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6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56" name="Google Shape;356;p2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7" name="Google Shape;357;p2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8" name="Google Shape;358;p2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9" name="Google Shape;359;p2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0" name="Google Shape;360;p2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1" name="Google Shape;361;p2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2" name="Google Shape;362;p2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3" name="Google Shape;363;p2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4" name="Google Shape;364;p2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5" name="Google Shape;365;p2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66" name="Google Shape;366;p26"/>
          <p:cNvSpPr txBox="1"/>
          <p:nvPr/>
        </p:nvSpPr>
        <p:spPr>
          <a:xfrm>
            <a:off x="606140" y="345932"/>
            <a:ext cx="3714408" cy="447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l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800"/>
              <a:buFont typeface="Josefin Sans"/>
              <a:buNone/>
            </a:pPr>
            <a:r>
              <a:rPr b="1" lang="es-CO" sz="2800">
                <a:solidFill>
                  <a:srgbClr val="ED7D31"/>
                </a:solidFill>
                <a:latin typeface="Josefin Sans"/>
                <a:ea typeface="Josefin Sans"/>
                <a:cs typeface="Josefin Sans"/>
                <a:sym typeface="Josefin Sans"/>
              </a:rPr>
              <a:t>Acta de compromiso</a:t>
            </a:r>
            <a:endParaRPr b="1" sz="28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7" name="Google Shape;367;p26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368" name="Google Shape;3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7850" y="268126"/>
            <a:ext cx="894073" cy="894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un celular con letras&#10;&#10;Descripción generada automáticamente" id="369" name="Google Shape;369;p26"/>
          <p:cNvPicPr preferRelativeResize="0"/>
          <p:nvPr/>
        </p:nvPicPr>
        <p:blipFill rotWithShape="1">
          <a:blip r:embed="rId4">
            <a:alphaModFix/>
          </a:blip>
          <a:srcRect b="7838" l="8514" r="9274" t="0"/>
          <a:stretch/>
        </p:blipFill>
        <p:spPr>
          <a:xfrm>
            <a:off x="4759318" y="151616"/>
            <a:ext cx="4623263" cy="670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" name="Google Shape;375;p27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76" name="Google Shape;376;p2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7" name="Google Shape;377;p2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8" name="Google Shape;378;p2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9" name="Google Shape;379;p2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80" name="Google Shape;380;p2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81" name="Google Shape;381;p2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82" name="Google Shape;382;p2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83" name="Google Shape;383;p2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84" name="Google Shape;384;p2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85" name="Google Shape;385;p2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86" name="Google Shape;386;p27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/>
          </a:p>
        </p:txBody>
      </p:sp>
      <p:sp>
        <p:nvSpPr>
          <p:cNvPr id="388" name="Google Shape;388;p27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Prohibiciones</a:t>
            </a:r>
            <a:endParaRPr/>
          </a:p>
        </p:txBody>
      </p:sp>
      <p:pic>
        <p:nvPicPr>
          <p:cNvPr id="389" name="Google Shape;3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/>
          <p:nvPr/>
        </p:nvSpPr>
        <p:spPr>
          <a:xfrm>
            <a:off x="7945088" y="2273986"/>
            <a:ext cx="2798400" cy="41734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8"/>
          <p:cNvSpPr/>
          <p:nvPr/>
        </p:nvSpPr>
        <p:spPr>
          <a:xfrm>
            <a:off x="4463766" y="2273986"/>
            <a:ext cx="2798400" cy="41734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934370" y="2273987"/>
            <a:ext cx="2798400" cy="41734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28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99" name="Google Shape;399;p28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0" name="Google Shape;400;p28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1" name="Google Shape;401;p28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2" name="Google Shape;402;p28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3" name="Google Shape;403;p28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4" name="Google Shape;404;p28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5" name="Google Shape;405;p28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6" name="Google Shape;406;p28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7" name="Google Shape;407;p28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8" name="Google Shape;408;p28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09" name="Google Shape;409;p28"/>
          <p:cNvSpPr/>
          <p:nvPr/>
        </p:nvSpPr>
        <p:spPr>
          <a:xfrm>
            <a:off x="662538" y="1128045"/>
            <a:ext cx="87529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 anterior es una breve introducción, por lo tanto deben profundizar leyendo el Capitulo IV. Prohibiciones del Reglamento al aprendiz</a:t>
            </a:r>
            <a:endParaRPr/>
          </a:p>
        </p:txBody>
      </p:sp>
      <p:sp>
        <p:nvSpPr>
          <p:cNvPr id="410" name="Google Shape;410;p28"/>
          <p:cNvSpPr txBox="1"/>
          <p:nvPr/>
        </p:nvSpPr>
        <p:spPr>
          <a:xfrm>
            <a:off x="662537" y="410517"/>
            <a:ext cx="9748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Prohibiciones</a:t>
            </a:r>
            <a:endParaRPr/>
          </a:p>
        </p:txBody>
      </p:sp>
      <p:grpSp>
        <p:nvGrpSpPr>
          <p:cNvPr id="411" name="Google Shape;411;p28"/>
          <p:cNvGrpSpPr/>
          <p:nvPr/>
        </p:nvGrpSpPr>
        <p:grpSpPr>
          <a:xfrm>
            <a:off x="8826639" y="2682123"/>
            <a:ext cx="1046432" cy="1046432"/>
            <a:chOff x="8893153" y="3414085"/>
            <a:chExt cx="902268" cy="902268"/>
          </a:xfrm>
        </p:grpSpPr>
        <p:pic>
          <p:nvPicPr>
            <p:cNvPr id="412" name="Google Shape;41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93153" y="3414085"/>
              <a:ext cx="902268" cy="9022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28"/>
            <p:cNvSpPr/>
            <p:nvPr/>
          </p:nvSpPr>
          <p:spPr>
            <a:xfrm>
              <a:off x="9259389" y="3894621"/>
              <a:ext cx="169796" cy="169796"/>
            </a:xfrm>
            <a:prstGeom prst="ellipse">
              <a:avLst/>
            </a:prstGeom>
            <a:solidFill>
              <a:srgbClr val="FA69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p28"/>
          <p:cNvGrpSpPr/>
          <p:nvPr/>
        </p:nvGrpSpPr>
        <p:grpSpPr>
          <a:xfrm>
            <a:off x="1914592" y="2786361"/>
            <a:ext cx="837956" cy="837956"/>
            <a:chOff x="1958941" y="3465769"/>
            <a:chExt cx="837956" cy="837956"/>
          </a:xfrm>
        </p:grpSpPr>
        <p:pic>
          <p:nvPicPr>
            <p:cNvPr id="415" name="Google Shape;415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8941" y="3465769"/>
              <a:ext cx="837956" cy="8379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28"/>
            <p:cNvSpPr/>
            <p:nvPr/>
          </p:nvSpPr>
          <p:spPr>
            <a:xfrm>
              <a:off x="2363278" y="3894621"/>
              <a:ext cx="231957" cy="231957"/>
            </a:xfrm>
            <a:prstGeom prst="ellipse">
              <a:avLst/>
            </a:prstGeom>
            <a:solidFill>
              <a:srgbClr val="FA69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28"/>
          <p:cNvGrpSpPr/>
          <p:nvPr/>
        </p:nvGrpSpPr>
        <p:grpSpPr>
          <a:xfrm>
            <a:off x="5435769" y="2786361"/>
            <a:ext cx="871537" cy="917153"/>
            <a:chOff x="5454381" y="3468377"/>
            <a:chExt cx="871537" cy="917153"/>
          </a:xfrm>
        </p:grpSpPr>
        <p:sp>
          <p:nvSpPr>
            <p:cNvPr id="418" name="Google Shape;418;p28"/>
            <p:cNvSpPr/>
            <p:nvPr/>
          </p:nvSpPr>
          <p:spPr>
            <a:xfrm>
              <a:off x="5454381" y="4153573"/>
              <a:ext cx="231957" cy="231957"/>
            </a:xfrm>
            <a:prstGeom prst="ellipse">
              <a:avLst/>
            </a:prstGeom>
            <a:solidFill>
              <a:srgbClr val="FA69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9" name="Google Shape;419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73431" y="3468377"/>
              <a:ext cx="852487" cy="8524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28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421" name="Google Shape;421;p28"/>
          <p:cNvSpPr/>
          <p:nvPr/>
        </p:nvSpPr>
        <p:spPr>
          <a:xfrm>
            <a:off x="1138318" y="4018785"/>
            <a:ext cx="2593178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Plagiar; Hurto; estafa; suplantar identidad; abuso;  amenaza; soborno; agresión; delito informático; revelar información confidencial; fraude en evaluaciones; adulterar o falsificar documentos del SENA; presentar documentos falsos para ingreso u obtener apoyos; acoso; maltrato; tener conductas o propuestas inmorales; portar armas, comercializar o ingerir, alucinógenos.</a:t>
            </a:r>
            <a:endParaRPr/>
          </a:p>
        </p:txBody>
      </p:sp>
      <p:sp>
        <p:nvSpPr>
          <p:cNvPr id="422" name="Google Shape;422;p28"/>
          <p:cNvSpPr/>
          <p:nvPr/>
        </p:nvSpPr>
        <p:spPr>
          <a:xfrm>
            <a:off x="4584473" y="4141952"/>
            <a:ext cx="259317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Incumplir actividades de aprendizaje; impedir el ingreso al Centro; sabotear actividades; realizar acciones proselitistas; contribuir al desorden; sustraer, dañar equipos o materiales de las instalaciones; no usar debidamente el uniforme; juegos de azar, incumplir normas de convivencia.</a:t>
            </a: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8118875" y="4227848"/>
            <a:ext cx="259317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presentarse a entrevistas; firmar contrato de aprendizaje sin visto bueno del SENA, fuera de la plataforma Caprendizaje; cometer faltas en la empresa; terminar unilateralmente o renunciar contrato de aprendizaje; incumplir fecha de reintegro.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29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430" name="Google Shape;430;p29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1" name="Google Shape;431;p29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2" name="Google Shape;432;p29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3" name="Google Shape;433;p29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4" name="Google Shape;434;p29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5" name="Google Shape;435;p29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6" name="Google Shape;436;p29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7" name="Google Shape;437;p29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8" name="Google Shape;438;p29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9" name="Google Shape;439;p29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40" name="Google Shape;440;p29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9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05</a:t>
            </a: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Desarrollo de la etapa productiva </a:t>
            </a:r>
            <a:endParaRPr/>
          </a:p>
        </p:txBody>
      </p:sp>
      <p:pic>
        <p:nvPicPr>
          <p:cNvPr id="443" name="Google Shape;4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9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30"/>
          <p:cNvCxnSpPr/>
          <p:nvPr/>
        </p:nvCxnSpPr>
        <p:spPr>
          <a:xfrm flipH="1">
            <a:off x="7770360" y="1565079"/>
            <a:ext cx="1940249" cy="3723333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" name="Google Shape;450;p30"/>
          <p:cNvCxnSpPr/>
          <p:nvPr/>
        </p:nvCxnSpPr>
        <p:spPr>
          <a:xfrm>
            <a:off x="6667682" y="3515545"/>
            <a:ext cx="4066577" cy="22092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51" name="Google Shape;4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7880" y="2738025"/>
            <a:ext cx="2022729" cy="203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3988" y="2714134"/>
            <a:ext cx="2022729" cy="203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5064" y="2924118"/>
            <a:ext cx="2022729" cy="203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7745" y="885010"/>
            <a:ext cx="2022729" cy="203910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0"/>
          <p:cNvSpPr txBox="1"/>
          <p:nvPr/>
        </p:nvSpPr>
        <p:spPr>
          <a:xfrm>
            <a:off x="5535585" y="3159644"/>
            <a:ext cx="14792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Contrato de aprendizaje</a:t>
            </a:r>
            <a:endParaRPr sz="1800">
              <a:solidFill>
                <a:schemeClr val="lt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grpSp>
        <p:nvGrpSpPr>
          <p:cNvPr id="456" name="Google Shape;456;p30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457" name="Google Shape;457;p30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8" name="Google Shape;458;p30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9" name="Google Shape;459;p30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0" name="Google Shape;460;p30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1" name="Google Shape;461;p30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2" name="Google Shape;462;p30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3" name="Google Shape;463;p30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4" name="Google Shape;464;p30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5" name="Google Shape;465;p30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6" name="Google Shape;466;p30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pic>
        <p:nvPicPr>
          <p:cNvPr id="467" name="Google Shape;4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6587" y="4804660"/>
            <a:ext cx="2022729" cy="203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0474" y="192630"/>
            <a:ext cx="738809" cy="73880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0"/>
          <p:cNvSpPr txBox="1"/>
          <p:nvPr/>
        </p:nvSpPr>
        <p:spPr>
          <a:xfrm>
            <a:off x="588364" y="2582699"/>
            <a:ext cx="4191682" cy="3067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 permitirle al aprendiz aplicar en la resolución de problemas reales del sector productivo, los conocimientos, habilidades y destrezas.</a:t>
            </a:r>
            <a:endParaRPr/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 anterior es una breve introducción, por lo tanto deben profundizar leyendo el Capitulo V. Desarrollo de la Etapa productiva del Reglamento al aprendiz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30"/>
          <p:cNvSpPr txBox="1"/>
          <p:nvPr/>
        </p:nvSpPr>
        <p:spPr>
          <a:xfrm>
            <a:off x="330442" y="368820"/>
            <a:ext cx="5567853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Josefin Sans"/>
              <a:buNone/>
            </a:pPr>
            <a:r>
              <a:rPr b="1" lang="es-CO" sz="2400">
                <a:solidFill>
                  <a:srgbClr val="ED7D31"/>
                </a:solidFill>
                <a:latin typeface="Josefin Sans"/>
                <a:ea typeface="Josefin Sans"/>
                <a:cs typeface="Josefin Sans"/>
                <a:sym typeface="Josefin Sans"/>
              </a:rPr>
              <a:t>Desarrollo de la etapa productiva</a:t>
            </a:r>
            <a:endParaRPr b="1" sz="2400">
              <a:solidFill>
                <a:srgbClr val="40404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1" name="Google Shape;471;p30"/>
          <p:cNvSpPr txBox="1"/>
          <p:nvPr/>
        </p:nvSpPr>
        <p:spPr>
          <a:xfrm>
            <a:off x="6764062" y="5255378"/>
            <a:ext cx="14792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Proyecto productivo</a:t>
            </a:r>
            <a:endParaRPr sz="1800">
              <a:solidFill>
                <a:schemeClr val="lt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472" name="Google Shape;472;p30"/>
          <p:cNvSpPr txBox="1"/>
          <p:nvPr/>
        </p:nvSpPr>
        <p:spPr>
          <a:xfrm>
            <a:off x="9325952" y="1281447"/>
            <a:ext cx="14792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Vinculación laboral </a:t>
            </a:r>
            <a:endParaRPr sz="1800">
              <a:solidFill>
                <a:schemeClr val="lt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473" name="Google Shape;473;p30"/>
          <p:cNvSpPr txBox="1"/>
          <p:nvPr/>
        </p:nvSpPr>
        <p:spPr>
          <a:xfrm>
            <a:off x="10390062" y="3472464"/>
            <a:ext cx="14792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Pasantías</a:t>
            </a:r>
            <a:endParaRPr sz="1800">
              <a:solidFill>
                <a:schemeClr val="lt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474" name="Google Shape;474;p30"/>
          <p:cNvSpPr txBox="1"/>
          <p:nvPr/>
        </p:nvSpPr>
        <p:spPr>
          <a:xfrm>
            <a:off x="7959626" y="3025969"/>
            <a:ext cx="147923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Alternativas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Etapa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Productiva</a:t>
            </a:r>
            <a:endParaRPr sz="1800">
              <a:solidFill>
                <a:schemeClr val="lt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0" name="Google Shape;480;p3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481" name="Google Shape;481;p3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2" name="Google Shape;482;p3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3" name="Google Shape;483;p3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4" name="Google Shape;484;p3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5" name="Google Shape;485;p3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6" name="Google Shape;486;p3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7" name="Google Shape;487;p3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8" name="Google Shape;488;p3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9" name="Google Shape;489;p3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90" name="Google Shape;490;p3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91" name="Google Shape;491;p31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1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06</a:t>
            </a:r>
            <a:endParaRPr/>
          </a:p>
        </p:txBody>
      </p:sp>
      <p:sp>
        <p:nvSpPr>
          <p:cNvPr id="493" name="Google Shape;493;p31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Gestión administrativa </a:t>
            </a:r>
            <a:endParaRPr/>
          </a:p>
        </p:txBody>
      </p:sp>
      <p:pic>
        <p:nvPicPr>
          <p:cNvPr id="494" name="Google Shape;4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2"/>
          <p:cNvSpPr txBox="1"/>
          <p:nvPr/>
        </p:nvSpPr>
        <p:spPr>
          <a:xfrm>
            <a:off x="681858" y="1685649"/>
            <a:ext cx="57810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los aprendices en el marco de los diez (10) días hábiles siguientes a la radicación</a:t>
            </a:r>
            <a:endParaRPr/>
          </a:p>
        </p:txBody>
      </p:sp>
      <p:sp>
        <p:nvSpPr>
          <p:cNvPr id="501" name="Google Shape;501;p32"/>
          <p:cNvSpPr txBox="1"/>
          <p:nvPr/>
        </p:nvSpPr>
        <p:spPr>
          <a:xfrm>
            <a:off x="662537" y="1269039"/>
            <a:ext cx="48610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E74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Da respuesta</a:t>
            </a:r>
            <a:endParaRPr/>
          </a:p>
        </p:txBody>
      </p:sp>
      <p:grpSp>
        <p:nvGrpSpPr>
          <p:cNvPr id="502" name="Google Shape;502;p32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503" name="Google Shape;503;p32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4" name="Google Shape;504;p32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5" name="Google Shape;505;p32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6" name="Google Shape;506;p32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7" name="Google Shape;507;p32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8" name="Google Shape;508;p32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9" name="Google Shape;509;p32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10" name="Google Shape;510;p32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11" name="Google Shape;511;p32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12" name="Google Shape;512;p32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13" name="Google Shape;513;p32"/>
          <p:cNvSpPr txBox="1"/>
          <p:nvPr/>
        </p:nvSpPr>
        <p:spPr>
          <a:xfrm>
            <a:off x="662537" y="318398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Gestión administrativa</a:t>
            </a:r>
            <a:endParaRPr/>
          </a:p>
        </p:txBody>
      </p:sp>
      <p:sp>
        <p:nvSpPr>
          <p:cNvPr id="514" name="Google Shape;514;p32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descr="SENA abre convocatoria de formación presencial y a distancia |  PrimerTiempo.CO" id="515" name="Google Shape;515;p32"/>
          <p:cNvPicPr preferRelativeResize="0"/>
          <p:nvPr/>
        </p:nvPicPr>
        <p:blipFill rotWithShape="1">
          <a:blip r:embed="rId3">
            <a:alphaModFix/>
          </a:blip>
          <a:srcRect b="0" l="0" r="58512" t="0"/>
          <a:stretch/>
        </p:blipFill>
        <p:spPr>
          <a:xfrm>
            <a:off x="7980656" y="-906"/>
            <a:ext cx="426978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0501" y="0"/>
            <a:ext cx="16414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2"/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60979">
            <a:off x="10987534" y="5504649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2"/>
          <p:cNvSpPr txBox="1"/>
          <p:nvPr/>
        </p:nvSpPr>
        <p:spPr>
          <a:xfrm>
            <a:off x="691282" y="2500317"/>
            <a:ext cx="48610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E74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Trámites</a:t>
            </a:r>
            <a:endParaRPr/>
          </a:p>
        </p:txBody>
      </p:sp>
      <p:sp>
        <p:nvSpPr>
          <p:cNvPr id="520" name="Google Shape;520;p32"/>
          <p:cNvSpPr txBox="1"/>
          <p:nvPr/>
        </p:nvSpPr>
        <p:spPr>
          <a:xfrm>
            <a:off x="681858" y="2869522"/>
            <a:ext cx="57227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Mínimo debe haberse cursado un trimestre para realizar: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9091" y="3514702"/>
            <a:ext cx="5722770" cy="81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9091" y="4574879"/>
            <a:ext cx="5722770" cy="81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9090" y="5582043"/>
            <a:ext cx="5722769" cy="8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2"/>
          <p:cNvSpPr/>
          <p:nvPr/>
        </p:nvSpPr>
        <p:spPr>
          <a:xfrm>
            <a:off x="885670" y="3606585"/>
            <a:ext cx="635860" cy="607644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2"/>
          <p:cNvSpPr/>
          <p:nvPr/>
        </p:nvSpPr>
        <p:spPr>
          <a:xfrm>
            <a:off x="885670" y="4609738"/>
            <a:ext cx="635860" cy="607644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2"/>
          <p:cNvSpPr/>
          <p:nvPr/>
        </p:nvSpPr>
        <p:spPr>
          <a:xfrm>
            <a:off x="885670" y="5624433"/>
            <a:ext cx="635860" cy="607644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7" name="Google Shape;527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5935" y="3622046"/>
            <a:ext cx="583018" cy="57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8512" y="4647788"/>
            <a:ext cx="583018" cy="57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8512" y="5638836"/>
            <a:ext cx="583018" cy="57883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2"/>
          <p:cNvSpPr txBox="1"/>
          <p:nvPr/>
        </p:nvSpPr>
        <p:spPr>
          <a:xfrm>
            <a:off x="1927149" y="3642358"/>
            <a:ext cx="57197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Traslado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jornada, de centro en la  misma línea tecnológica, estar a paz y salvo, sin condicionamientos</a:t>
            </a:r>
            <a:endParaRPr/>
          </a:p>
        </p:txBody>
      </p:sp>
      <p:sp>
        <p:nvSpPr>
          <p:cNvPr id="531" name="Google Shape;531;p32"/>
          <p:cNvSpPr txBox="1"/>
          <p:nvPr/>
        </p:nvSpPr>
        <p:spPr>
          <a:xfrm>
            <a:off x="2003659" y="4575591"/>
            <a:ext cx="564325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Aplazamiento por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incapacidad médica, licencia de maternidad, servicio militar, problemas de seguridad, calamidad doméstica, debidamente demostrado. Máximo se le darán 6 meses.</a:t>
            </a:r>
            <a:endParaRPr/>
          </a:p>
        </p:txBody>
      </p:sp>
      <p:sp>
        <p:nvSpPr>
          <p:cNvPr id="532" name="Google Shape;532;p32"/>
          <p:cNvSpPr txBox="1"/>
          <p:nvPr/>
        </p:nvSpPr>
        <p:spPr>
          <a:xfrm>
            <a:off x="1956479" y="5689358"/>
            <a:ext cx="54514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Reintegro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reanudar su proceso de formación,  que se da si hay disponibilidad de cupo. </a:t>
            </a:r>
            <a:endParaRPr/>
          </a:p>
        </p:txBody>
      </p:sp>
      <p:sp>
        <p:nvSpPr>
          <p:cNvPr id="533" name="Google Shape;533;p32"/>
          <p:cNvSpPr txBox="1"/>
          <p:nvPr/>
        </p:nvSpPr>
        <p:spPr>
          <a:xfrm>
            <a:off x="1017703" y="3656593"/>
            <a:ext cx="558263" cy="59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/>
          </a:p>
        </p:txBody>
      </p:sp>
      <p:sp>
        <p:nvSpPr>
          <p:cNvPr id="534" name="Google Shape;534;p32"/>
          <p:cNvSpPr txBox="1"/>
          <p:nvPr/>
        </p:nvSpPr>
        <p:spPr>
          <a:xfrm>
            <a:off x="964695" y="4667377"/>
            <a:ext cx="558263" cy="59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 sz="3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35" name="Google Shape;535;p32"/>
          <p:cNvSpPr txBox="1"/>
          <p:nvPr/>
        </p:nvSpPr>
        <p:spPr>
          <a:xfrm>
            <a:off x="977947" y="5638836"/>
            <a:ext cx="558263" cy="59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endParaRPr sz="3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33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542" name="Google Shape;542;p3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3" name="Google Shape;543;p3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4" name="Google Shape;544;p3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5" name="Google Shape;545;p3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6" name="Google Shape;546;p3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7" name="Google Shape;547;p3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8" name="Google Shape;548;p3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9" name="Google Shape;549;p3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0" name="Google Shape;550;p3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1" name="Google Shape;551;p3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52" name="Google Shape;552;p33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3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07</a:t>
            </a:r>
            <a:endParaRPr/>
          </a:p>
        </p:txBody>
      </p:sp>
      <p:sp>
        <p:nvSpPr>
          <p:cNvPr id="554" name="Google Shape;554;p33"/>
          <p:cNvSpPr/>
          <p:nvPr/>
        </p:nvSpPr>
        <p:spPr>
          <a:xfrm>
            <a:off x="5284366" y="3065291"/>
            <a:ext cx="6430556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Proceso de formación, incumplimiento y deserción </a:t>
            </a:r>
            <a:endParaRPr/>
          </a:p>
        </p:txBody>
      </p:sp>
      <p:pic>
        <p:nvPicPr>
          <p:cNvPr id="555" name="Google Shape;55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3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6238673" y="4168123"/>
            <a:ext cx="4876801" cy="193944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4"/>
          <p:cNvSpPr/>
          <p:nvPr/>
        </p:nvSpPr>
        <p:spPr>
          <a:xfrm>
            <a:off x="5844497" y="1892349"/>
            <a:ext cx="4876801" cy="193944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4"/>
          <p:cNvSpPr/>
          <p:nvPr/>
        </p:nvSpPr>
        <p:spPr>
          <a:xfrm>
            <a:off x="946825" y="4168123"/>
            <a:ext cx="4876801" cy="193944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4"/>
          <p:cNvSpPr/>
          <p:nvPr/>
        </p:nvSpPr>
        <p:spPr>
          <a:xfrm>
            <a:off x="946825" y="1954084"/>
            <a:ext cx="4876801" cy="193944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5" name="Google Shape;565;p34"/>
          <p:cNvCxnSpPr/>
          <p:nvPr/>
        </p:nvCxnSpPr>
        <p:spPr>
          <a:xfrm flipH="1">
            <a:off x="2242937" y="2325514"/>
            <a:ext cx="912" cy="1568013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6" name="Google Shape;566;p34"/>
          <p:cNvCxnSpPr/>
          <p:nvPr/>
        </p:nvCxnSpPr>
        <p:spPr>
          <a:xfrm>
            <a:off x="2256659" y="4320209"/>
            <a:ext cx="6852" cy="153528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7" name="Google Shape;567;p34"/>
          <p:cNvCxnSpPr/>
          <p:nvPr/>
        </p:nvCxnSpPr>
        <p:spPr>
          <a:xfrm flipH="1">
            <a:off x="7516659" y="2325514"/>
            <a:ext cx="912" cy="1568013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8" name="Google Shape;568;p34"/>
          <p:cNvCxnSpPr/>
          <p:nvPr/>
        </p:nvCxnSpPr>
        <p:spPr>
          <a:xfrm>
            <a:off x="7516659" y="4432024"/>
            <a:ext cx="0" cy="1423465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9" name="Google Shape;569;p34"/>
          <p:cNvSpPr/>
          <p:nvPr/>
        </p:nvSpPr>
        <p:spPr>
          <a:xfrm>
            <a:off x="394400" y="421973"/>
            <a:ext cx="256083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</a:pPr>
            <a:r>
              <a:t/>
            </a:r>
            <a:endParaRPr b="1" sz="2667">
              <a:solidFill>
                <a:srgbClr val="3F3F3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70" name="Google Shape;570;p3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571" name="Google Shape;571;p3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2" name="Google Shape;572;p3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3" name="Google Shape;573;p3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4" name="Google Shape;574;p3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5" name="Google Shape;575;p3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6" name="Google Shape;576;p3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7" name="Google Shape;577;p3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8" name="Google Shape;578;p3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9" name="Google Shape;579;p3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0" name="Google Shape;580;p3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81" name="Google Shape;581;p34"/>
          <p:cNvSpPr/>
          <p:nvPr/>
        </p:nvSpPr>
        <p:spPr>
          <a:xfrm>
            <a:off x="537170" y="126891"/>
            <a:ext cx="8938794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4C0E"/>
              </a:buClr>
              <a:buSzPts val="2800"/>
              <a:buFont typeface="Arial"/>
              <a:buNone/>
            </a:pPr>
            <a:r>
              <a:rPr b="1" lang="es-CO" sz="2800">
                <a:solidFill>
                  <a:srgbClr val="FA4C0E"/>
                </a:solidFill>
                <a:latin typeface="Josefin Sans"/>
                <a:ea typeface="Josefin Sans"/>
                <a:cs typeface="Josefin Sans"/>
                <a:sym typeface="Josefin Sans"/>
              </a:rPr>
              <a:t>Proceso de formación, incumplimiento y deserción</a:t>
            </a: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2375897" y="2410198"/>
            <a:ext cx="3394363" cy="1735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incumplimiento de evidencias o participación en actividades, que no son justificadas por el aprendiz al instructor dentro de los dos días hábiles siguientes. </a:t>
            </a:r>
            <a:r>
              <a:rPr b="1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Incapacidad  mayor a 20 días dará a lugar Aplazamiento </a:t>
            </a:r>
            <a:endParaRPr b="0" sz="1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4"/>
          <p:cNvSpPr/>
          <p:nvPr/>
        </p:nvSpPr>
        <p:spPr>
          <a:xfrm>
            <a:off x="7572170" y="2780940"/>
            <a:ext cx="3174095" cy="765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incumplimiento de evidencias o participación en actividades, que no son justificadas por el aprendiz al instructor dentro de los dos días hábiles siguientes</a:t>
            </a:r>
            <a:endParaRPr/>
          </a:p>
        </p:txBody>
      </p:sp>
      <p:sp>
        <p:nvSpPr>
          <p:cNvPr id="584" name="Google Shape;584;p34"/>
          <p:cNvSpPr/>
          <p:nvPr/>
        </p:nvSpPr>
        <p:spPr>
          <a:xfrm>
            <a:off x="2372656" y="4432024"/>
            <a:ext cx="3834923" cy="359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-CO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Revisión de resultado de aprendizaje</a:t>
            </a:r>
            <a:endParaRPr/>
          </a:p>
        </p:txBody>
      </p:sp>
      <p:sp>
        <p:nvSpPr>
          <p:cNvPr id="585" name="Google Shape;585;p34"/>
          <p:cNvSpPr/>
          <p:nvPr/>
        </p:nvSpPr>
        <p:spPr>
          <a:xfrm>
            <a:off x="7617021" y="4859165"/>
            <a:ext cx="3340555" cy="9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que se da por tres fallas seguidas  /por no presentarse luego del plazo de aplazamiento / por pasar 2 años luego de terminar la etapa lectiva y no presentar certificación de la etapa productiva</a:t>
            </a:r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2368904" y="1921116"/>
            <a:ext cx="2810872" cy="802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-CO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Incumplimiento justificado</a:t>
            </a: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7603770" y="1939366"/>
            <a:ext cx="3016733" cy="765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-CO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Incumplimiento injustificado</a:t>
            </a: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2376380" y="4837226"/>
            <a:ext cx="3393399" cy="98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Segundo evaluador</a:t>
            </a:r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7603770" y="3914907"/>
            <a:ext cx="2761172" cy="9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rgbClr val="7F7F7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-CO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Deserción</a:t>
            </a:r>
            <a:endParaRPr/>
          </a:p>
        </p:txBody>
      </p:sp>
      <p:pic>
        <p:nvPicPr>
          <p:cNvPr id="590" name="Google Shape;59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957" y="2511121"/>
            <a:ext cx="825369" cy="82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3572" y="4782683"/>
            <a:ext cx="825371" cy="82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4417" y="4794481"/>
            <a:ext cx="843979" cy="84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0177" y="2607045"/>
            <a:ext cx="750435" cy="750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245263" y="846575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33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CONTENIDO</a:t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1374964" y="1590933"/>
            <a:ext cx="1698928" cy="60959"/>
          </a:xfrm>
          <a:prstGeom prst="rect">
            <a:avLst/>
          </a:prstGeom>
          <a:solidFill>
            <a:srgbClr val="F558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67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TABLA DE</a:t>
            </a:r>
            <a:endParaRPr/>
          </a:p>
        </p:txBody>
      </p:sp>
      <p:cxnSp>
        <p:nvCxnSpPr>
          <p:cNvPr id="104" name="Google Shape;104;p17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05" name="Google Shape;105;p17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06" name="Google Shape;106;p1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07" name="Google Shape;107;p1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08" name="Google Shape;108;p1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09" name="Google Shape;109;p1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0" name="Google Shape;110;p1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1" name="Google Shape;111;p1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2" name="Google Shape;112;p1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3" name="Google Shape;113;p1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4" name="Google Shape;114;p1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5" name="Google Shape;115;p1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2958202" y="2721253"/>
            <a:ext cx="2700475" cy="38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Escenario de articulación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2958203" y="3755048"/>
            <a:ext cx="3976889" cy="497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Derechos del aprendiz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7761319" y="2783258"/>
            <a:ext cx="3945945" cy="63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Prohibiciones </a:t>
            </a:r>
            <a:endParaRPr b="0" sz="1867" u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7761319" y="3832677"/>
            <a:ext cx="4171441" cy="532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Desarrollo de la etapa productiva 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4257951" y="3919984"/>
            <a:ext cx="2749093" cy="381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b="0" sz="1867" u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2974438" y="4609077"/>
            <a:ext cx="3223866" cy="106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Deberes del aprendiz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7745074" y="4772788"/>
            <a:ext cx="3945945" cy="63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Gestión administrativa 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6901" y="2557671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2050647" y="2608284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091813" y="2649189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9165" y="4659627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053147" y="4705983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2094313" y="4746888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7564" y="2534009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6821546" y="2580365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6862712" y="2621270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5512" y="3604432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6819494" y="3650788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860660" y="3691693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05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5512" y="4659824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6819494" y="4706180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6860660" y="4747085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06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2270" y="3609556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2056252" y="3655912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097418" y="3696817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35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00" name="Google Shape;600;p35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1" name="Google Shape;601;p35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2" name="Google Shape;602;p35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3" name="Google Shape;603;p35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4" name="Google Shape;604;p35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5" name="Google Shape;605;p35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6" name="Google Shape;606;p35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7" name="Google Shape;607;p35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8" name="Google Shape;608;p35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9" name="Google Shape;609;p35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10" name="Google Shape;610;p35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5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08</a:t>
            </a: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Faltas académicas y disciplinarias </a:t>
            </a:r>
            <a:endParaRPr/>
          </a:p>
        </p:txBody>
      </p:sp>
      <p:pic>
        <p:nvPicPr>
          <p:cNvPr id="613" name="Google Shape;6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5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357" y="3429000"/>
            <a:ext cx="1864302" cy="89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6931" y="1570777"/>
            <a:ext cx="1864302" cy="89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032" y="5066911"/>
            <a:ext cx="2068911" cy="143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398" y="1570777"/>
            <a:ext cx="1864302" cy="89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48" y="5071095"/>
            <a:ext cx="1864302" cy="10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p36"/>
          <p:cNvCxnSpPr>
            <a:endCxn id="619" idx="3"/>
          </p:cNvCxnSpPr>
          <p:nvPr/>
        </p:nvCxnSpPr>
        <p:spPr>
          <a:xfrm flipH="1">
            <a:off x="7261659" y="2952510"/>
            <a:ext cx="287400" cy="925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5" name="Google Shape;625;p36"/>
          <p:cNvCxnSpPr>
            <a:endCxn id="619" idx="3"/>
          </p:cNvCxnSpPr>
          <p:nvPr/>
        </p:nvCxnSpPr>
        <p:spPr>
          <a:xfrm rot="10800000">
            <a:off x="7261659" y="3878310"/>
            <a:ext cx="287400" cy="1148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6" name="Google Shape;626;p36"/>
          <p:cNvCxnSpPr>
            <a:endCxn id="620" idx="1"/>
          </p:cNvCxnSpPr>
          <p:nvPr/>
        </p:nvCxnSpPr>
        <p:spPr>
          <a:xfrm flipH="1" rot="10800000">
            <a:off x="9413331" y="2020087"/>
            <a:ext cx="333600" cy="932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7" name="Google Shape;627;p36"/>
          <p:cNvCxnSpPr>
            <a:stCxn id="621" idx="1"/>
          </p:cNvCxnSpPr>
          <p:nvPr/>
        </p:nvCxnSpPr>
        <p:spPr>
          <a:xfrm rot="10800000">
            <a:off x="9413332" y="5026845"/>
            <a:ext cx="293700" cy="7563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8" name="Google Shape;628;p36"/>
          <p:cNvCxnSpPr>
            <a:endCxn id="619" idx="1"/>
          </p:cNvCxnSpPr>
          <p:nvPr/>
        </p:nvCxnSpPr>
        <p:spPr>
          <a:xfrm>
            <a:off x="5007957" y="2952510"/>
            <a:ext cx="389400" cy="9258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9" name="Google Shape;629;p36"/>
          <p:cNvCxnSpPr>
            <a:stCxn id="619" idx="1"/>
          </p:cNvCxnSpPr>
          <p:nvPr/>
        </p:nvCxnSpPr>
        <p:spPr>
          <a:xfrm flipH="1">
            <a:off x="5007957" y="3878310"/>
            <a:ext cx="389400" cy="1148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0" name="Google Shape;630;p36"/>
          <p:cNvCxnSpPr>
            <a:stCxn id="622" idx="3"/>
          </p:cNvCxnSpPr>
          <p:nvPr/>
        </p:nvCxnSpPr>
        <p:spPr>
          <a:xfrm>
            <a:off x="2680700" y="2020087"/>
            <a:ext cx="462900" cy="932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1" name="Google Shape;631;p36"/>
          <p:cNvCxnSpPr>
            <a:stCxn id="632" idx="1"/>
            <a:endCxn id="623" idx="3"/>
          </p:cNvCxnSpPr>
          <p:nvPr/>
        </p:nvCxnSpPr>
        <p:spPr>
          <a:xfrm flipH="1">
            <a:off x="2641520" y="4970838"/>
            <a:ext cx="524400" cy="6063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3" name="Google Shape;633;p36"/>
          <p:cNvSpPr/>
          <p:nvPr/>
        </p:nvSpPr>
        <p:spPr>
          <a:xfrm>
            <a:off x="3140014" y="2432718"/>
            <a:ext cx="1864302" cy="8986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6"/>
          <p:cNvSpPr/>
          <p:nvPr/>
        </p:nvSpPr>
        <p:spPr>
          <a:xfrm>
            <a:off x="3165920" y="4577448"/>
            <a:ext cx="1864302" cy="8986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6"/>
          <p:cNvSpPr/>
          <p:nvPr/>
        </p:nvSpPr>
        <p:spPr>
          <a:xfrm>
            <a:off x="7549039" y="2427663"/>
            <a:ext cx="1864302" cy="8986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6"/>
          <p:cNvSpPr/>
          <p:nvPr/>
        </p:nvSpPr>
        <p:spPr>
          <a:xfrm>
            <a:off x="7549039" y="4577448"/>
            <a:ext cx="1864302" cy="8986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7" name="Google Shape;637;p36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38" name="Google Shape;638;p3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9" name="Google Shape;639;p3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0" name="Google Shape;640;p3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1" name="Google Shape;641;p3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2" name="Google Shape;642;p3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3" name="Google Shape;643;p3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4" name="Google Shape;644;p3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5" name="Google Shape;645;p3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6" name="Google Shape;646;p3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7" name="Google Shape;647;p3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48" name="Google Shape;648;p36"/>
          <p:cNvSpPr txBox="1"/>
          <p:nvPr/>
        </p:nvSpPr>
        <p:spPr>
          <a:xfrm>
            <a:off x="543409" y="315069"/>
            <a:ext cx="5245022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Josefin Sans"/>
              <a:buNone/>
            </a:pPr>
            <a:r>
              <a:rPr b="1" lang="es-CO" sz="2400">
                <a:solidFill>
                  <a:srgbClr val="ED7D31"/>
                </a:solidFill>
                <a:latin typeface="Josefin Sans"/>
                <a:ea typeface="Josefin Sans"/>
                <a:cs typeface="Josefin Sans"/>
                <a:sym typeface="Josefin Sans"/>
              </a:rPr>
              <a:t>Faltas académicas y disciplinarias</a:t>
            </a:r>
            <a:endParaRPr b="1" sz="2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49" name="Google Shape;649;p36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650" name="Google Shape;650;p36"/>
          <p:cNvSpPr txBox="1"/>
          <p:nvPr/>
        </p:nvSpPr>
        <p:spPr>
          <a:xfrm>
            <a:off x="5461535" y="3630004"/>
            <a:ext cx="18643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FALTAS</a:t>
            </a:r>
            <a:endParaRPr sz="3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1" name="Google Shape;651;p36"/>
          <p:cNvSpPr txBox="1"/>
          <p:nvPr/>
        </p:nvSpPr>
        <p:spPr>
          <a:xfrm>
            <a:off x="3143681" y="2610678"/>
            <a:ext cx="18606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Académicas</a:t>
            </a:r>
            <a:endParaRPr sz="2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32" name="Google Shape;632;p36"/>
          <p:cNvSpPr txBox="1"/>
          <p:nvPr/>
        </p:nvSpPr>
        <p:spPr>
          <a:xfrm>
            <a:off x="3165920" y="4770783"/>
            <a:ext cx="18383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Disciplinarias</a:t>
            </a:r>
            <a:endParaRPr sz="20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2" name="Google Shape;652;p36"/>
          <p:cNvSpPr txBox="1"/>
          <p:nvPr/>
        </p:nvSpPr>
        <p:spPr>
          <a:xfrm>
            <a:off x="7587898" y="2626067"/>
            <a:ext cx="18383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Calificación</a:t>
            </a:r>
            <a:endParaRPr sz="2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3" name="Google Shape;653;p36"/>
          <p:cNvSpPr txBox="1"/>
          <p:nvPr/>
        </p:nvSpPr>
        <p:spPr>
          <a:xfrm>
            <a:off x="7587898" y="4682191"/>
            <a:ext cx="18383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Criterios para calificar</a:t>
            </a:r>
            <a:endParaRPr sz="20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4" name="Google Shape;654;p36"/>
          <p:cNvSpPr txBox="1"/>
          <p:nvPr/>
        </p:nvSpPr>
        <p:spPr>
          <a:xfrm>
            <a:off x="816398" y="1517769"/>
            <a:ext cx="182440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Q</a:t>
            </a:r>
            <a:r>
              <a:rPr lang="es-CO" sz="1400" u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ue se refieren a la apropiación y transferencia del conocimiento</a:t>
            </a:r>
            <a:endParaRPr sz="1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5" name="Google Shape;655;p36"/>
          <p:cNvSpPr txBox="1"/>
          <p:nvPr/>
        </p:nvSpPr>
        <p:spPr>
          <a:xfrm>
            <a:off x="829999" y="5100222"/>
            <a:ext cx="18244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Que se refieren a factores comportamentales, actitudinal o social</a:t>
            </a:r>
            <a:endParaRPr/>
          </a:p>
        </p:txBody>
      </p:sp>
      <p:sp>
        <p:nvSpPr>
          <p:cNvPr id="656" name="Google Shape;656;p36"/>
          <p:cNvSpPr txBox="1"/>
          <p:nvPr/>
        </p:nvSpPr>
        <p:spPr>
          <a:xfrm>
            <a:off x="9783162" y="1610928"/>
            <a:ext cx="18244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Leves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Graves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Gravísimas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7" name="Google Shape;657;p36"/>
          <p:cNvSpPr txBox="1"/>
          <p:nvPr/>
        </p:nvSpPr>
        <p:spPr>
          <a:xfrm>
            <a:off x="9713674" y="5100222"/>
            <a:ext cx="2068912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Daños causados, grado de participación, antecedentes, rendimiento, confesión de la falta, restitución voluntaria.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8" name="Google Shape;658;p36"/>
          <p:cNvSpPr txBox="1"/>
          <p:nvPr/>
        </p:nvSpPr>
        <p:spPr>
          <a:xfrm>
            <a:off x="3165920" y="5644967"/>
            <a:ext cx="626037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Aquellas acciones u omisiones que alteran el normal desarrollo de la formación, la convivencia, el desempeño académico del aprendiz, que originan </a:t>
            </a:r>
            <a:r>
              <a:rPr b="1" lang="es-CO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Sanción</a:t>
            </a:r>
            <a:r>
              <a:rPr lang="es-CO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37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65" name="Google Shape;665;p3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66" name="Google Shape;666;p3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67" name="Google Shape;667;p3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68" name="Google Shape;668;p3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69" name="Google Shape;669;p3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0" name="Google Shape;670;p3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1" name="Google Shape;671;p3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2" name="Google Shape;672;p3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3" name="Google Shape;673;p3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4" name="Google Shape;674;p3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75" name="Google Shape;675;p37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7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09</a:t>
            </a:r>
            <a:endParaRPr/>
          </a:p>
        </p:txBody>
      </p:sp>
      <p:sp>
        <p:nvSpPr>
          <p:cNvPr id="677" name="Google Shape;677;p37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Medidas formativas y sanciones </a:t>
            </a:r>
            <a:endParaRPr/>
          </a:p>
        </p:txBody>
      </p:sp>
      <p:pic>
        <p:nvPicPr>
          <p:cNvPr id="678" name="Google Shape;67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510" y="3447245"/>
            <a:ext cx="1341933" cy="68405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5183" y="2576557"/>
            <a:ext cx="1488982" cy="55499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cxnSp>
        <p:nvCxnSpPr>
          <p:cNvPr id="686" name="Google Shape;686;p38"/>
          <p:cNvCxnSpPr>
            <a:stCxn id="687" idx="1"/>
            <a:endCxn id="684" idx="3"/>
          </p:cNvCxnSpPr>
          <p:nvPr/>
        </p:nvCxnSpPr>
        <p:spPr>
          <a:xfrm flipH="1">
            <a:off x="2066432" y="1797478"/>
            <a:ext cx="706500" cy="1991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8" name="Google Shape;688;p38"/>
          <p:cNvCxnSpPr>
            <a:stCxn id="689" idx="1"/>
            <a:endCxn id="684" idx="3"/>
          </p:cNvCxnSpPr>
          <p:nvPr/>
        </p:nvCxnSpPr>
        <p:spPr>
          <a:xfrm rot="10800000">
            <a:off x="2066461" y="3789150"/>
            <a:ext cx="722700" cy="20883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0" name="Google Shape;690;p38"/>
          <p:cNvCxnSpPr>
            <a:stCxn id="691" idx="1"/>
            <a:endCxn id="684" idx="3"/>
          </p:cNvCxnSpPr>
          <p:nvPr/>
        </p:nvCxnSpPr>
        <p:spPr>
          <a:xfrm flipH="1">
            <a:off x="2066532" y="3200143"/>
            <a:ext cx="723900" cy="589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2" name="Google Shape;692;p38"/>
          <p:cNvCxnSpPr>
            <a:stCxn id="693" idx="1"/>
            <a:endCxn id="687" idx="3"/>
          </p:cNvCxnSpPr>
          <p:nvPr/>
        </p:nvCxnSpPr>
        <p:spPr>
          <a:xfrm flipH="1">
            <a:off x="4249182" y="1504497"/>
            <a:ext cx="1476000" cy="293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4" name="Google Shape;694;p38"/>
          <p:cNvCxnSpPr>
            <a:stCxn id="685" idx="1"/>
            <a:endCxn id="691" idx="3"/>
          </p:cNvCxnSpPr>
          <p:nvPr/>
        </p:nvCxnSpPr>
        <p:spPr>
          <a:xfrm flipH="1">
            <a:off x="4266583" y="2854053"/>
            <a:ext cx="1458600" cy="346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5" name="Google Shape;695;p38"/>
          <p:cNvCxnSpPr>
            <a:stCxn id="696" idx="1"/>
            <a:endCxn id="691" idx="3"/>
          </p:cNvCxnSpPr>
          <p:nvPr/>
        </p:nvCxnSpPr>
        <p:spPr>
          <a:xfrm rot="10800000">
            <a:off x="4266539" y="3200164"/>
            <a:ext cx="1471500" cy="320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7" name="Google Shape;697;p38"/>
          <p:cNvCxnSpPr>
            <a:stCxn id="698" idx="1"/>
            <a:endCxn id="689" idx="3"/>
          </p:cNvCxnSpPr>
          <p:nvPr/>
        </p:nvCxnSpPr>
        <p:spPr>
          <a:xfrm flipH="1">
            <a:off x="4265227" y="5687294"/>
            <a:ext cx="1420200" cy="19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9" name="Google Shape;699;p38"/>
          <p:cNvCxnSpPr>
            <a:stCxn id="700" idx="1"/>
            <a:endCxn id="689" idx="3"/>
          </p:cNvCxnSpPr>
          <p:nvPr/>
        </p:nvCxnSpPr>
        <p:spPr>
          <a:xfrm rot="10800000">
            <a:off x="4265228" y="5877506"/>
            <a:ext cx="1420200" cy="419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7" name="Google Shape;687;p38"/>
          <p:cNvSpPr/>
          <p:nvPr/>
        </p:nvSpPr>
        <p:spPr>
          <a:xfrm>
            <a:off x="2772932" y="1389014"/>
            <a:ext cx="1476126" cy="81692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8"/>
          <p:cNvSpPr/>
          <p:nvPr/>
        </p:nvSpPr>
        <p:spPr>
          <a:xfrm>
            <a:off x="2790432" y="2791679"/>
            <a:ext cx="1476126" cy="81692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8"/>
          <p:cNvSpPr/>
          <p:nvPr/>
        </p:nvSpPr>
        <p:spPr>
          <a:xfrm>
            <a:off x="2789161" y="5468986"/>
            <a:ext cx="1476126" cy="81692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8"/>
          <p:cNvSpPr/>
          <p:nvPr/>
        </p:nvSpPr>
        <p:spPr>
          <a:xfrm>
            <a:off x="5725182" y="1017501"/>
            <a:ext cx="3248834" cy="973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toda aquella acción que busca generar cambios de conducta en aquel aprendiz que ha contrariado el orden académico o disciplinario.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8039" y="3184820"/>
            <a:ext cx="1476126" cy="67088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98" name="Google Shape;698;p38"/>
          <p:cNvSpPr/>
          <p:nvPr/>
        </p:nvSpPr>
        <p:spPr>
          <a:xfrm>
            <a:off x="5685427" y="5409798"/>
            <a:ext cx="1726185" cy="554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Llamado de atención escrito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8"/>
          <p:cNvSpPr/>
          <p:nvPr/>
        </p:nvSpPr>
        <p:spPr>
          <a:xfrm>
            <a:off x="5685428" y="6019110"/>
            <a:ext cx="1726185" cy="554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Condicionamiento de matrícula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1" name="Google Shape;701;p38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702" name="Google Shape;702;p38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3" name="Google Shape;703;p38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4" name="Google Shape;704;p38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5" name="Google Shape;705;p38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6" name="Google Shape;706;p38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7" name="Google Shape;707;p38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8" name="Google Shape;708;p38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9" name="Google Shape;709;p38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0" name="Google Shape;710;p38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1" name="Google Shape;711;p38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12" name="Google Shape;712;p38"/>
          <p:cNvSpPr txBox="1"/>
          <p:nvPr/>
        </p:nvSpPr>
        <p:spPr>
          <a:xfrm>
            <a:off x="557685" y="354471"/>
            <a:ext cx="4917439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Josefin Sans"/>
              <a:buNone/>
            </a:pPr>
            <a:r>
              <a:rPr b="1" lang="es-CO" sz="2400">
                <a:solidFill>
                  <a:srgbClr val="ED7D31"/>
                </a:solidFill>
                <a:latin typeface="Josefin Sans"/>
                <a:ea typeface="Josefin Sans"/>
                <a:cs typeface="Josefin Sans"/>
                <a:sym typeface="Josefin Sans"/>
              </a:rPr>
              <a:t>Medidas formativas y sanciones</a:t>
            </a:r>
            <a:endParaRPr b="1" sz="2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13" name="Google Shape;713;p38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714" name="Google Shape;7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2174" y="4131298"/>
            <a:ext cx="3301842" cy="108252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cxnSp>
        <p:nvCxnSpPr>
          <p:cNvPr id="715" name="Google Shape;715;p38"/>
          <p:cNvCxnSpPr>
            <a:stCxn id="714" idx="1"/>
            <a:endCxn id="716" idx="3"/>
          </p:cNvCxnSpPr>
          <p:nvPr/>
        </p:nvCxnSpPr>
        <p:spPr>
          <a:xfrm rot="10800000">
            <a:off x="4315274" y="4567858"/>
            <a:ext cx="1356900" cy="104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6" name="Google Shape;716;p38"/>
          <p:cNvSpPr/>
          <p:nvPr/>
        </p:nvSpPr>
        <p:spPr>
          <a:xfrm>
            <a:off x="2839121" y="4159306"/>
            <a:ext cx="1476126" cy="81692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7" name="Google Shape;717;p38"/>
          <p:cNvCxnSpPr>
            <a:stCxn id="716" idx="1"/>
            <a:endCxn id="684" idx="3"/>
          </p:cNvCxnSpPr>
          <p:nvPr/>
        </p:nvCxnSpPr>
        <p:spPr>
          <a:xfrm rot="10800000">
            <a:off x="2066321" y="3789270"/>
            <a:ext cx="772800" cy="7785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7586" y="2818936"/>
            <a:ext cx="1476126" cy="81692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19" name="Google Shape;719;p38"/>
          <p:cNvSpPr/>
          <p:nvPr/>
        </p:nvSpPr>
        <p:spPr>
          <a:xfrm>
            <a:off x="7497890" y="5661319"/>
            <a:ext cx="1476126" cy="554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Cancelación de matrícula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2772931" y="1375644"/>
            <a:ext cx="145989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Medidas formativas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2839121" y="2954888"/>
            <a:ext cx="13924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FE6F00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  <a:endParaRPr sz="2400">
              <a:solidFill>
                <a:srgbClr val="FE6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2897831" y="4300778"/>
            <a:ext cx="139243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Sanciones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8"/>
          <p:cNvSpPr txBox="1"/>
          <p:nvPr/>
        </p:nvSpPr>
        <p:spPr>
          <a:xfrm>
            <a:off x="2822891" y="5646616"/>
            <a:ext cx="13924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FE6F00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  <a:endParaRPr sz="2400">
              <a:solidFill>
                <a:srgbClr val="FE6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38"/>
          <p:cNvSpPr txBox="1"/>
          <p:nvPr/>
        </p:nvSpPr>
        <p:spPr>
          <a:xfrm>
            <a:off x="5738039" y="2576558"/>
            <a:ext cx="14411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Llamado de atención verbal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8"/>
          <p:cNvSpPr txBox="1"/>
          <p:nvPr/>
        </p:nvSpPr>
        <p:spPr>
          <a:xfrm>
            <a:off x="5707683" y="3160177"/>
            <a:ext cx="153669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 de mejoramiento académico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8"/>
          <p:cNvSpPr txBox="1"/>
          <p:nvPr/>
        </p:nvSpPr>
        <p:spPr>
          <a:xfrm>
            <a:off x="7244374" y="2807182"/>
            <a:ext cx="149347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 de mejoramiento disciplinario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8"/>
          <p:cNvSpPr txBox="1"/>
          <p:nvPr/>
        </p:nvSpPr>
        <p:spPr>
          <a:xfrm>
            <a:off x="5738039" y="4166380"/>
            <a:ext cx="323597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faltas académicas o disciplinarias, que se registran en el Sistema de Gestión y si hay contrato de aprendizaje se avisa a la empresa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3953" y="2483607"/>
            <a:ext cx="2775530" cy="261132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8"/>
          <p:cNvSpPr txBox="1"/>
          <p:nvPr/>
        </p:nvSpPr>
        <p:spPr>
          <a:xfrm>
            <a:off x="737762" y="3546768"/>
            <a:ext cx="13592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MEDIDAS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5" name="Google Shape;735;p39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736" name="Google Shape;736;p39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37" name="Google Shape;737;p39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38" name="Google Shape;738;p39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39" name="Google Shape;739;p39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0" name="Google Shape;740;p39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1" name="Google Shape;741;p39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2" name="Google Shape;742;p39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3" name="Google Shape;743;p39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4" name="Google Shape;744;p39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5" name="Google Shape;745;p39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46" name="Google Shape;746;p39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9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10</a:t>
            </a:r>
            <a:endParaRPr/>
          </a:p>
        </p:txBody>
      </p:sp>
      <p:sp>
        <p:nvSpPr>
          <p:cNvPr id="748" name="Google Shape;748;p39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Procedimiento para la aplicación de sanciones</a:t>
            </a:r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39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104" y="1095602"/>
            <a:ext cx="796513" cy="79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1374" y="957714"/>
            <a:ext cx="6392574" cy="100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1374" y="2163663"/>
            <a:ext cx="6392574" cy="100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1373" y="3369612"/>
            <a:ext cx="6392575" cy="100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8363" y="4538938"/>
            <a:ext cx="6445585" cy="112544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0"/>
          <p:cNvSpPr txBox="1"/>
          <p:nvPr/>
        </p:nvSpPr>
        <p:spPr>
          <a:xfrm>
            <a:off x="4753339" y="1140028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/>
          </a:p>
        </p:txBody>
      </p:sp>
      <p:sp>
        <p:nvSpPr>
          <p:cNvPr id="761" name="Google Shape;761;p40"/>
          <p:cNvSpPr txBox="1"/>
          <p:nvPr/>
        </p:nvSpPr>
        <p:spPr>
          <a:xfrm>
            <a:off x="657757" y="1590562"/>
            <a:ext cx="4088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REPORTE COORDINACIÓN ACADÉMICA </a:t>
            </a:r>
            <a:endParaRPr/>
          </a:p>
        </p:txBody>
      </p:sp>
      <p:sp>
        <p:nvSpPr>
          <p:cNvPr id="762" name="Google Shape;762;p40"/>
          <p:cNvSpPr txBox="1"/>
          <p:nvPr/>
        </p:nvSpPr>
        <p:spPr>
          <a:xfrm>
            <a:off x="5746818" y="1321430"/>
            <a:ext cx="42872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Fecha, descripción, pruebas,  e-mail y firma</a:t>
            </a:r>
            <a:endParaRPr/>
          </a:p>
        </p:txBody>
      </p:sp>
      <p:grpSp>
        <p:nvGrpSpPr>
          <p:cNvPr id="763" name="Google Shape;763;p40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764" name="Google Shape;764;p40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5" name="Google Shape;765;p40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6" name="Google Shape;766;p40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7" name="Google Shape;767;p40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8" name="Google Shape;768;p40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9" name="Google Shape;769;p40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70" name="Google Shape;770;p40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71" name="Google Shape;771;p40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72" name="Google Shape;772;p40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73" name="Google Shape;773;p40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74" name="Google Shape;774;p40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775" name="Google Shape;775;p40"/>
          <p:cNvSpPr/>
          <p:nvPr/>
        </p:nvSpPr>
        <p:spPr>
          <a:xfrm>
            <a:off x="4527952" y="1096886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104" y="2271032"/>
            <a:ext cx="796513" cy="790803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0"/>
          <p:cNvSpPr txBox="1"/>
          <p:nvPr/>
        </p:nvSpPr>
        <p:spPr>
          <a:xfrm>
            <a:off x="4682999" y="2315458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/>
          </a:p>
        </p:txBody>
      </p:sp>
      <p:sp>
        <p:nvSpPr>
          <p:cNvPr id="778" name="Google Shape;778;p40"/>
          <p:cNvSpPr/>
          <p:nvPr/>
        </p:nvSpPr>
        <p:spPr>
          <a:xfrm>
            <a:off x="4527952" y="2272316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104" y="3488818"/>
            <a:ext cx="796513" cy="790803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40"/>
          <p:cNvSpPr txBox="1"/>
          <p:nvPr/>
        </p:nvSpPr>
        <p:spPr>
          <a:xfrm>
            <a:off x="4697067" y="3533244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endParaRPr/>
          </a:p>
        </p:txBody>
      </p:sp>
      <p:sp>
        <p:nvSpPr>
          <p:cNvPr id="781" name="Google Shape;781;p40"/>
          <p:cNvSpPr/>
          <p:nvPr/>
        </p:nvSpPr>
        <p:spPr>
          <a:xfrm>
            <a:off x="4527952" y="3490102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104" y="4669676"/>
            <a:ext cx="796513" cy="790803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0"/>
          <p:cNvSpPr/>
          <p:nvPr/>
        </p:nvSpPr>
        <p:spPr>
          <a:xfrm>
            <a:off x="4527952" y="4670960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0"/>
          <p:cNvSpPr txBox="1"/>
          <p:nvPr/>
        </p:nvSpPr>
        <p:spPr>
          <a:xfrm>
            <a:off x="122974" y="261007"/>
            <a:ext cx="7974103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Josefin Sans"/>
              <a:buNone/>
            </a:pPr>
            <a:r>
              <a:rPr b="1" lang="es-CO" sz="2400">
                <a:solidFill>
                  <a:srgbClr val="ED7D31"/>
                </a:solidFill>
                <a:latin typeface="Josefin Sans"/>
                <a:ea typeface="Josefin Sans"/>
                <a:cs typeface="Josefin Sans"/>
                <a:sym typeface="Josefin Sans"/>
              </a:rPr>
              <a:t>Procedimiento para la aplicación de sanciones</a:t>
            </a:r>
            <a:endParaRPr b="1" sz="2400">
              <a:solidFill>
                <a:srgbClr val="40404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85" name="Google Shape;785;p40"/>
          <p:cNvSpPr txBox="1"/>
          <p:nvPr/>
        </p:nvSpPr>
        <p:spPr>
          <a:xfrm>
            <a:off x="5685070" y="2237537"/>
            <a:ext cx="61888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Dentro de los tres días hábiles siguientes a la queja, mediante oficio donde se presenta el motivo, tipo de falta, y solicitud de descargos. Tal oficio también lo reciben los miembros del Comité de Evaluación</a:t>
            </a:r>
            <a:endParaRPr/>
          </a:p>
        </p:txBody>
      </p:sp>
      <p:sp>
        <p:nvSpPr>
          <p:cNvPr id="786" name="Google Shape;786;p40"/>
          <p:cNvSpPr txBox="1"/>
          <p:nvPr/>
        </p:nvSpPr>
        <p:spPr>
          <a:xfrm>
            <a:off x="5689425" y="3570653"/>
            <a:ext cx="60801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 diez (10) días hábiles una vez ha sido notificado de la sanción. Revisado el caso se le dará la decisión</a:t>
            </a:r>
            <a:endParaRPr/>
          </a:p>
        </p:txBody>
      </p:sp>
      <p:sp>
        <p:nvSpPr>
          <p:cNvPr id="787" name="Google Shape;787;p40"/>
          <p:cNvSpPr txBox="1"/>
          <p:nvPr/>
        </p:nvSpPr>
        <p:spPr>
          <a:xfrm>
            <a:off x="5649669" y="4555957"/>
            <a:ext cx="611992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reúne mensualmente y tiene en sus manos todo el expediente del caso. En él tienen participan y tienen voto Coordinador Académico, coordinador formación profesional o delegado, instructor, funcionario de Bienestar al aprendiz, representante de aprendices. Asistente delegado relaciones corporativas. El comité delibera y realiza una sugerencia a la subdirección para que sea evaluada</a:t>
            </a:r>
            <a:endParaRPr/>
          </a:p>
        </p:txBody>
      </p:sp>
      <p:pic>
        <p:nvPicPr>
          <p:cNvPr id="788" name="Google Shape;7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0355" y="5868831"/>
            <a:ext cx="796513" cy="79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6020" y="5810781"/>
            <a:ext cx="6337928" cy="9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0"/>
          <p:cNvSpPr txBox="1"/>
          <p:nvPr/>
        </p:nvSpPr>
        <p:spPr>
          <a:xfrm>
            <a:off x="4666859" y="4680911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4</a:t>
            </a:r>
            <a:endParaRPr sz="4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91" name="Google Shape;791;p40"/>
          <p:cNvSpPr txBox="1"/>
          <p:nvPr/>
        </p:nvSpPr>
        <p:spPr>
          <a:xfrm>
            <a:off x="5685069" y="5898414"/>
            <a:ext cx="608452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le notifica al aprendiz presencialmente, citándolo mediante correo. Se debe presentar dentro de  los 5 días hábiles siguientes a ésta citación.</a:t>
            </a:r>
            <a:endParaRPr/>
          </a:p>
        </p:txBody>
      </p:sp>
      <p:sp>
        <p:nvSpPr>
          <p:cNvPr id="792" name="Google Shape;792;p40"/>
          <p:cNvSpPr/>
          <p:nvPr/>
        </p:nvSpPr>
        <p:spPr>
          <a:xfrm>
            <a:off x="4541203" y="5870115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0"/>
          <p:cNvSpPr txBox="1"/>
          <p:nvPr/>
        </p:nvSpPr>
        <p:spPr>
          <a:xfrm>
            <a:off x="4712547" y="5879511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5</a:t>
            </a:r>
            <a:endParaRPr/>
          </a:p>
        </p:txBody>
      </p:sp>
      <p:sp>
        <p:nvSpPr>
          <p:cNvPr id="794" name="Google Shape;794;p40"/>
          <p:cNvSpPr txBox="1"/>
          <p:nvPr/>
        </p:nvSpPr>
        <p:spPr>
          <a:xfrm>
            <a:off x="1447184" y="2777055"/>
            <a:ext cx="4088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COMUNICACIÓN AL APRENDIZ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40"/>
          <p:cNvSpPr txBox="1"/>
          <p:nvPr/>
        </p:nvSpPr>
        <p:spPr>
          <a:xfrm>
            <a:off x="536404" y="3988709"/>
            <a:ext cx="4088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 CONTRA EL ACTO ACADÉMICO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40"/>
          <p:cNvSpPr txBox="1"/>
          <p:nvPr/>
        </p:nvSpPr>
        <p:spPr>
          <a:xfrm>
            <a:off x="435659" y="5156568"/>
            <a:ext cx="42425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COMITÉ DE EVALUACIÓN Y SEGUIMIENTO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40"/>
          <p:cNvSpPr txBox="1"/>
          <p:nvPr/>
        </p:nvSpPr>
        <p:spPr>
          <a:xfrm>
            <a:off x="2146962" y="6289802"/>
            <a:ext cx="24188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 SANCIONATORIO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40"/>
          <p:cNvSpPr txBox="1"/>
          <p:nvPr/>
        </p:nvSpPr>
        <p:spPr>
          <a:xfrm>
            <a:off x="4746593" y="1150193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1"/>
          <p:cNvSpPr/>
          <p:nvPr/>
        </p:nvSpPr>
        <p:spPr>
          <a:xfrm>
            <a:off x="0" y="-271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4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05" name="Google Shape;805;p4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6" name="Google Shape;806;p4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7" name="Google Shape;807;p4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8" name="Google Shape;808;p4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9" name="Google Shape;809;p4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0" name="Google Shape;810;p4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1" name="Google Shape;811;p4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2" name="Google Shape;812;p4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3" name="Google Shape;813;p4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4" name="Google Shape;814;p4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15" name="Google Shape;815;p41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1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11</a:t>
            </a:r>
            <a:endParaRPr/>
          </a:p>
        </p:txBody>
      </p:sp>
      <p:sp>
        <p:nvSpPr>
          <p:cNvPr id="817" name="Google Shape;817;p41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De la representación de los aprendices – de la representatividad voceros</a:t>
            </a:r>
            <a:endParaRPr/>
          </a:p>
        </p:txBody>
      </p:sp>
      <p:pic>
        <p:nvPicPr>
          <p:cNvPr id="818" name="Google Shape;81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4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532" y="0"/>
            <a:ext cx="12243263" cy="2303627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2"/>
          <p:cNvSpPr/>
          <p:nvPr/>
        </p:nvSpPr>
        <p:spPr>
          <a:xfrm>
            <a:off x="0" y="1"/>
            <a:ext cx="12211731" cy="230362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6" name="Google Shape;826;p42"/>
          <p:cNvGrpSpPr/>
          <p:nvPr/>
        </p:nvGrpSpPr>
        <p:grpSpPr>
          <a:xfrm>
            <a:off x="602803" y="823147"/>
            <a:ext cx="266743" cy="528011"/>
            <a:chOff x="141693" y="266421"/>
            <a:chExt cx="287374" cy="396008"/>
          </a:xfrm>
        </p:grpSpPr>
        <p:cxnSp>
          <p:nvCxnSpPr>
            <p:cNvPr id="827" name="Google Shape;827;p42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28" name="Google Shape;828;p42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29" name="Google Shape;829;p42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0" name="Google Shape;830;p42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1" name="Google Shape;831;p42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2" name="Google Shape;832;p42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3" name="Google Shape;833;p42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4" name="Google Shape;834;p42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5" name="Google Shape;835;p42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6" name="Google Shape;836;p42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37" name="Google Shape;837;p42"/>
          <p:cNvSpPr txBox="1"/>
          <p:nvPr/>
        </p:nvSpPr>
        <p:spPr>
          <a:xfrm>
            <a:off x="1098141" y="793561"/>
            <a:ext cx="805911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la representación de los aprendices-De la representatividad voceros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8" name="Google Shape;83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42"/>
          <p:cNvSpPr txBox="1"/>
          <p:nvPr/>
        </p:nvSpPr>
        <p:spPr>
          <a:xfrm>
            <a:off x="1399007" y="2833081"/>
            <a:ext cx="9382184" cy="3442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1"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 ejemplo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1"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Promover la participación de los aprendices en todas las actividades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1"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Compromisos de velar por la adecuada formación, por la educación ciudadana, la fraternidad y solidaridad, el cuidado del medio ambiente.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1"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Participar en Reuniones citadas por las instancias del Centro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1"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Promover el ejercicio y apropiación del presente Reglamento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1"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 otras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3"/>
          <p:cNvSpPr/>
          <p:nvPr/>
        </p:nvSpPr>
        <p:spPr>
          <a:xfrm>
            <a:off x="0" y="13252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5" name="Google Shape;84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376" y="811130"/>
            <a:ext cx="3061247" cy="3061247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43"/>
          <p:cNvSpPr txBox="1"/>
          <p:nvPr/>
        </p:nvSpPr>
        <p:spPr>
          <a:xfrm>
            <a:off x="3657600" y="3872377"/>
            <a:ext cx="633453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  R  A  C  I  A  S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1245263" y="846575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733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CONTENIDO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1374964" y="1590933"/>
            <a:ext cx="1698928" cy="60959"/>
          </a:xfrm>
          <a:prstGeom prst="rect">
            <a:avLst/>
          </a:prstGeom>
          <a:solidFill>
            <a:srgbClr val="F558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67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TABLA DE</a:t>
            </a:r>
            <a:endParaRPr/>
          </a:p>
        </p:txBody>
      </p:sp>
      <p:cxnSp>
        <p:nvCxnSpPr>
          <p:cNvPr id="151" name="Google Shape;151;p18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52" name="Google Shape;152;p18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53" name="Google Shape;153;p18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4" name="Google Shape;154;p18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5" name="Google Shape;155;p18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6" name="Google Shape;156;p18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7" name="Google Shape;157;p18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8" name="Google Shape;158;p18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9" name="Google Shape;159;p18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0" name="Google Shape;160;p18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1" name="Google Shape;161;p18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2" name="Google Shape;162;p18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/>
          <p:nvPr/>
        </p:nvSpPr>
        <p:spPr>
          <a:xfrm>
            <a:off x="2958202" y="2721253"/>
            <a:ext cx="3018528" cy="38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Proceso de formación incumplimiento y deserción</a:t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2958203" y="3755048"/>
            <a:ext cx="3976889" cy="497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Faltas académicas y disciplinarias </a:t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7761319" y="2783258"/>
            <a:ext cx="3945945" cy="63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Procedimiento para la aplicación de sanciones </a:t>
            </a:r>
            <a:endParaRPr b="0" sz="1867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7761319" y="3832677"/>
            <a:ext cx="4171441" cy="532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Representación de los aprendices –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 la representatividad voceros</a:t>
            </a:r>
            <a:endParaRPr b="0" sz="1867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4257951" y="3919984"/>
            <a:ext cx="2749093" cy="381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b="0" sz="1867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2974438" y="4609077"/>
            <a:ext cx="3223866" cy="106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Medidas formativas y sanciones 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6901" y="2557671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2050647" y="2608284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2091813" y="2649189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07</a:t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9165" y="4659627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2053147" y="4705983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2094313" y="4746888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09</a:t>
            </a:r>
            <a:endParaRPr/>
          </a:p>
        </p:txBody>
      </p:sp>
      <p:pic>
        <p:nvPicPr>
          <p:cNvPr id="177" name="Google Shape;1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7564" y="2534009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6821546" y="2580365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6862712" y="2621270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10</a:t>
            </a:r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5512" y="3604432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/>
          <p:nvPr/>
        </p:nvSpPr>
        <p:spPr>
          <a:xfrm>
            <a:off x="6819494" y="3650788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6860660" y="3691693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11</a:t>
            </a:r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2270" y="3609556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/>
          <p:nvPr/>
        </p:nvSpPr>
        <p:spPr>
          <a:xfrm>
            <a:off x="2056252" y="3655912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2097418" y="3696817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08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19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92" name="Google Shape;192;p19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3" name="Google Shape;193;p19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4" name="Google Shape;194;p19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5" name="Google Shape;195;p19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6" name="Google Shape;196;p19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7" name="Google Shape;197;p19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8" name="Google Shape;198;p19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1" name="Google Shape;201;p19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02" name="Google Shape;202;p19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Escenario de articulación </a:t>
            </a:r>
            <a:endParaRPr/>
          </a:p>
        </p:txBody>
      </p:sp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280" y="4047661"/>
            <a:ext cx="863755" cy="85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20" y="2290432"/>
            <a:ext cx="863755" cy="85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4">
            <a:alphaModFix/>
          </a:blip>
          <a:srcRect b="0" l="0" r="0" t="-178"/>
          <a:stretch/>
        </p:blipFill>
        <p:spPr>
          <a:xfrm>
            <a:off x="8076990" y="-118534"/>
            <a:ext cx="4128144" cy="70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0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215" name="Google Shape;215;p20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6" name="Google Shape;216;p20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7" name="Google Shape;217;p20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8" name="Google Shape;218;p20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9" name="Google Shape;219;p20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0" name="Google Shape;220;p20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1" name="Google Shape;221;p20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2" name="Google Shape;222;p20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3" name="Google Shape;223;p20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4" name="Google Shape;224;p20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25" name="Google Shape;225;p20"/>
          <p:cNvSpPr txBox="1"/>
          <p:nvPr/>
        </p:nvSpPr>
        <p:spPr>
          <a:xfrm>
            <a:off x="662537" y="318398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Escenario de articulación  </a:t>
            </a:r>
            <a:endParaRPr/>
          </a:p>
        </p:txBody>
      </p:sp>
      <p:pic>
        <p:nvPicPr>
          <p:cNvPr id="226" name="Google Shape;22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893070" y="2386132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906555" y="4148948"/>
            <a:ext cx="791750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836413" y="2345557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905314" y="4089532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1877600" y="2321144"/>
            <a:ext cx="579540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Servicio nacional de aprendizaje SENA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Institución de formación profesional 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 ciudadanos útiles y responsables poseedores de valores morales, éticos y culturales (código de integridad)   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1963988" y="4184056"/>
            <a:ext cx="535293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Reglamento del aprendiz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Regula, modera y coloca en la justa medida de las acciones para que exista equilibrio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660979">
            <a:off x="10987534" y="5504649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242" name="Google Shape;242;p2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3" name="Google Shape;243;p2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4" name="Google Shape;244;p2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5" name="Google Shape;245;p2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6" name="Google Shape;246;p2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7" name="Google Shape;247;p2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8" name="Google Shape;248;p2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9" name="Google Shape;249;p2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0" name="Google Shape;250;p2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1" name="Google Shape;251;p2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52" name="Google Shape;252;p21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Derechos del aprendiz </a:t>
            </a: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291" y="4265123"/>
            <a:ext cx="863755" cy="85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186" y="1865008"/>
            <a:ext cx="863755" cy="857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22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264" name="Google Shape;264;p22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5" name="Google Shape;265;p22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6" name="Google Shape;266;p22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7" name="Google Shape;267;p22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8" name="Google Shape;268;p22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9" name="Google Shape;269;p22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0" name="Google Shape;270;p22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1" name="Google Shape;271;p22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2" name="Google Shape;272;p22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3" name="Google Shape;273;p22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74" name="Google Shape;274;p22"/>
          <p:cNvSpPr txBox="1"/>
          <p:nvPr/>
        </p:nvSpPr>
        <p:spPr>
          <a:xfrm>
            <a:off x="662537" y="318398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Derechos del aprendiz</a:t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843050" y="1960470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871957" y="4369896"/>
            <a:ext cx="791750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>
            <a:off x="829511" y="1958705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2"/>
          <p:cNvSpPr/>
          <p:nvPr/>
        </p:nvSpPr>
        <p:spPr>
          <a:xfrm>
            <a:off x="876824" y="4325369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1936014" y="1921882"/>
            <a:ext cx="5161386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Recibir Inducción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Servicios de Bienestar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Expresar las propias ideas dentro del respeto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 certificado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 / Asesoría académica y actitudinal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Carné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Debido proceso</a:t>
            </a:r>
            <a:endParaRPr/>
          </a:p>
        </p:txBody>
      </p:sp>
      <p:sp>
        <p:nvSpPr>
          <p:cNvPr id="280" name="Google Shape;280;p22"/>
          <p:cNvSpPr txBox="1"/>
          <p:nvPr/>
        </p:nvSpPr>
        <p:spPr>
          <a:xfrm>
            <a:off x="1914521" y="4325369"/>
            <a:ext cx="516138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 modalidades etapa productiva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Trato digno y respetuoso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 evaluado objetiva e integralmente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Solicitar revisión de las evaluaciones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Académica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Estímulos e incentivos</a:t>
            </a:r>
            <a:endParaRPr/>
          </a:p>
        </p:txBody>
      </p:sp>
      <p:pic>
        <p:nvPicPr>
          <p:cNvPr id="281" name="Google Shape;2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724" y="0"/>
            <a:ext cx="41052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83947" y="5674476"/>
            <a:ext cx="895956" cy="895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2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p23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292" name="Google Shape;292;p2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3" name="Google Shape;293;p2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4" name="Google Shape;294;p2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5" name="Google Shape;295;p2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6" name="Google Shape;296;p2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7" name="Google Shape;297;p2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8" name="Google Shape;298;p2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9" name="Google Shape;299;p2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0" name="Google Shape;300;p2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1" name="Google Shape;301;p2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02" name="Google Shape;302;p23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Deberes del aprendiz</a:t>
            </a:r>
            <a:endParaRPr/>
          </a:p>
        </p:txBody>
      </p:sp>
      <p:pic>
        <p:nvPicPr>
          <p:cNvPr id="305" name="Google Shape;3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3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652" y="1415424"/>
            <a:ext cx="3584198" cy="451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897" y="1415424"/>
            <a:ext cx="1263668" cy="125460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/>
          <p:nvPr/>
        </p:nvSpPr>
        <p:spPr>
          <a:xfrm>
            <a:off x="847320" y="1654370"/>
            <a:ext cx="371440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</a:t>
            </a:r>
            <a:r>
              <a:rPr lang="es-CO" sz="2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eberes </a:t>
            </a:r>
            <a:r>
              <a:rPr lang="es-CO" sz="2400">
                <a:solidFill>
                  <a:srgbClr val="757070"/>
                </a:solidFill>
                <a:latin typeface="Josefin Sans"/>
                <a:ea typeface="Josefin Sans"/>
                <a:cs typeface="Josefin Sans"/>
                <a:sym typeface="Josefin Sans"/>
              </a:rPr>
              <a:t>del aprendiz </a:t>
            </a:r>
            <a:endParaRPr/>
          </a:p>
        </p:txBody>
      </p:sp>
      <p:sp>
        <p:nvSpPr>
          <p:cNvPr id="314" name="Google Shape;314;p24"/>
          <p:cNvSpPr txBox="1"/>
          <p:nvPr/>
        </p:nvSpPr>
        <p:spPr>
          <a:xfrm>
            <a:off x="847320" y="2908979"/>
            <a:ext cx="632871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Cumplir con todas las actividades de su proceso de aprendizaje y complementarias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Respetar los derechos ajenos y no abusar de los propios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 datos correctos y actualizar datos(Sofia Plus)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Informar por escrito novedades Traslado, Aplazamiento, Retiro voluntario y Reingreso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Avisar etapa productiva elegida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Velar por un ambiente sano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adecuado de las instalaciones, de las redes sociales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Respetar derechos de autor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cometer delitos informáticos</a:t>
            </a:r>
            <a:endParaRPr/>
          </a:p>
        </p:txBody>
      </p:sp>
      <p:grpSp>
        <p:nvGrpSpPr>
          <p:cNvPr id="315" name="Google Shape;315;p2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16" name="Google Shape;316;p2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17" name="Google Shape;317;p2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18" name="Google Shape;318;p2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19" name="Google Shape;319;p2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0" name="Google Shape;320;p2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1" name="Google Shape;321;p2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2" name="Google Shape;322;p2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3" name="Google Shape;323;p2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4" name="Google Shape;324;p2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5" name="Google Shape;325;p2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26" name="Google Shape;326;p24"/>
          <p:cNvSpPr txBox="1"/>
          <p:nvPr/>
        </p:nvSpPr>
        <p:spPr>
          <a:xfrm>
            <a:off x="645897" y="279285"/>
            <a:ext cx="3714408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l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Josefin Sans"/>
              <a:buNone/>
            </a:pPr>
            <a:r>
              <a:rPr b="1" lang="es-CO" sz="2400">
                <a:solidFill>
                  <a:srgbClr val="ED7D31"/>
                </a:solidFill>
                <a:latin typeface="Josefin Sans"/>
                <a:ea typeface="Josefin Sans"/>
                <a:cs typeface="Josefin Sans"/>
                <a:sym typeface="Josefin Sans"/>
              </a:rPr>
              <a:t>Deberes del aprendiz</a:t>
            </a:r>
            <a:endParaRPr b="1" sz="2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328" name="Google Shape;32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7850" y="268126"/>
            <a:ext cx="894073" cy="89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